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22"/>
  </p:notesMasterIdLst>
  <p:handoutMasterIdLst>
    <p:handoutMasterId r:id="rId23"/>
  </p:handoutMasterIdLst>
  <p:sldIdLst>
    <p:sldId id="285" r:id="rId4"/>
    <p:sldId id="307" r:id="rId5"/>
    <p:sldId id="289" r:id="rId6"/>
    <p:sldId id="323" r:id="rId7"/>
    <p:sldId id="324" r:id="rId8"/>
    <p:sldId id="325" r:id="rId9"/>
    <p:sldId id="322" r:id="rId10"/>
    <p:sldId id="328" r:id="rId11"/>
    <p:sldId id="327" r:id="rId12"/>
    <p:sldId id="333" r:id="rId13"/>
    <p:sldId id="326" r:id="rId14"/>
    <p:sldId id="334" r:id="rId15"/>
    <p:sldId id="329" r:id="rId16"/>
    <p:sldId id="331" r:id="rId17"/>
    <p:sldId id="332" r:id="rId18"/>
    <p:sldId id="330" r:id="rId19"/>
    <p:sldId id="308" r:id="rId20"/>
    <p:sldId id="335" r:id="rId21"/>
  </p:sldIdLst>
  <p:sldSz cx="12192000" cy="6858000"/>
  <p:notesSz cx="6858000" cy="9144000"/>
  <p:embeddedFontLst>
    <p:embeddedFont>
      <p:font typeface="Adobe Garamond Pro" panose="02020502060506020403" charset="0"/>
      <p:regular r:id="rId24"/>
      <p:italic r:id="rId25"/>
    </p:embeddedFont>
    <p:embeddedFont>
      <p:font typeface="Calibri" panose="020F050202020403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94701"/>
  </p:normalViewPr>
  <p:slideViewPr>
    <p:cSldViewPr snapToGrid="0" snapToObjects="1">
      <p:cViewPr varScale="1">
        <p:scale>
          <a:sx n="72" d="100"/>
          <a:sy n="72" d="100"/>
        </p:scale>
        <p:origin x="296" y="56"/>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11/23/2020</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11/23/2020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5"/>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3"/>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3" name="Title 1">
            <a:extLst>
              <a:ext uri="{FF2B5EF4-FFF2-40B4-BE49-F238E27FC236}">
                <a16:creationId xmlns:a16="http://schemas.microsoft.com/office/drawing/2014/main" id="{4EE89C89-777F-7041-8A97-0E30E8C96679}"/>
              </a:ext>
            </a:extLst>
          </p:cNvPr>
          <p:cNvSpPr txBox="1">
            <a:spLocks/>
          </p:cNvSpPr>
          <p:nvPr/>
        </p:nvSpPr>
        <p:spPr>
          <a:xfrm>
            <a:off x="811505" y="422209"/>
            <a:ext cx="6812337" cy="2204397"/>
          </a:xfrm>
          <a:prstGeom prst="rect">
            <a:avLst/>
          </a:prstGeom>
        </p:spPr>
        <p:txBody>
          <a:bodyPr anchor="b">
            <a:normAutofit fontScale="92500" lnSpcReduction="10000"/>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800" dirty="0">
                <a:latin typeface="Arial" panose="020B0604020202020204" pitchFamily="34" charset="0"/>
                <a:cs typeface="Arial" panose="020B0604020202020204" pitchFamily="34" charset="0"/>
              </a:rPr>
              <a:t>Module 2:</a:t>
            </a:r>
          </a:p>
          <a:p>
            <a:pPr algn="l">
              <a:lnSpc>
                <a:spcPct val="100000"/>
              </a:lnSpc>
            </a:pPr>
            <a:r>
              <a:rPr lang="en-US" sz="4800" dirty="0">
                <a:latin typeface="Arial" panose="020B0604020202020204" pitchFamily="34" charset="0"/>
                <a:cs typeface="Arial" panose="020B0604020202020204" pitchFamily="34" charset="0"/>
              </a:rPr>
              <a:t>Explainable ML</a:t>
            </a:r>
          </a:p>
          <a:p>
            <a:pPr marL="9144" algn="l"/>
            <a:r>
              <a:rPr lang="en-US" sz="3600" b="0" dirty="0">
                <a:latin typeface="Arial" panose="020B0604020202020204" pitchFamily="34" charset="0"/>
                <a:cs typeface="Arial" panose="020B0604020202020204" pitchFamily="34" charset="0"/>
              </a:rPr>
              <a:t>Explaining automated decisions</a:t>
            </a:r>
            <a:br>
              <a:rPr lang="en-US" sz="3600" b="0" dirty="0">
                <a:latin typeface="Arial" panose="020B0604020202020204" pitchFamily="34" charset="0"/>
                <a:cs typeface="Arial" panose="020B0604020202020204" pitchFamily="34" charset="0"/>
              </a:rPr>
            </a:br>
            <a:r>
              <a:rPr lang="en-US" sz="3600" b="0" dirty="0">
                <a:latin typeface="Arial" panose="020B0604020202020204" pitchFamily="34" charset="0"/>
                <a:cs typeface="Arial" panose="020B0604020202020204" pitchFamily="34" charset="0"/>
              </a:rPr>
              <a:t>in cybersecurity</a:t>
            </a:r>
            <a:endParaRPr lang="en-US" sz="3600" b="0" i="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Models That Are Intuitively </a:t>
            </a:r>
            <a:r>
              <a:rPr lang="en-US" dirty="0" err="1"/>
              <a:t>Explainble</a:t>
            </a:r>
            <a:endParaRPr lang="en-US" dirty="0"/>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solidFill>
                  <a:schemeClr val="accent1">
                    <a:lumMod val="60000"/>
                    <a:lumOff val="40000"/>
                  </a:schemeClr>
                </a:solidFill>
              </a:rPr>
              <a:t>Give some example from Nick’s slides… like a regression model for something?</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6197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Abstract Explanations of a Model</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 name="Content Placeholder 9" descr="Graphical user interface, website&#10;&#10;Description automatically generated">
            <a:extLst>
              <a:ext uri="{FF2B5EF4-FFF2-40B4-BE49-F238E27FC236}">
                <a16:creationId xmlns:a16="http://schemas.microsoft.com/office/drawing/2014/main" id="{4C3A2B23-DEF1-445B-9608-2131051C38E0}"/>
              </a:ext>
            </a:extLst>
          </p:cNvPr>
          <p:cNvPicPr>
            <a:picLocks noGrp="1" noChangeAspect="1"/>
          </p:cNvPicPr>
          <p:nvPr>
            <p:ph idx="1"/>
          </p:nvPr>
        </p:nvPicPr>
        <p:blipFill>
          <a:blip r:embed="rId2"/>
          <a:stretch>
            <a:fillRect/>
          </a:stretch>
        </p:blipFill>
        <p:spPr>
          <a:xfrm>
            <a:off x="2739064" y="1424380"/>
            <a:ext cx="6713873" cy="4341667"/>
          </a:xfrm>
          <a:ln w="38100">
            <a:solidFill>
              <a:schemeClr val="tx1"/>
            </a:solidFill>
          </a:ln>
        </p:spPr>
      </p:pic>
      <p:sp>
        <p:nvSpPr>
          <p:cNvPr id="7" name="TextBox 6">
            <a:extLst>
              <a:ext uri="{FF2B5EF4-FFF2-40B4-BE49-F238E27FC236}">
                <a16:creationId xmlns:a16="http://schemas.microsoft.com/office/drawing/2014/main" id="{E1833403-4FA8-4CD3-BA78-49615A1AD93E}"/>
              </a:ext>
            </a:extLst>
          </p:cNvPr>
          <p:cNvSpPr txBox="1"/>
          <p:nvPr/>
        </p:nvSpPr>
        <p:spPr>
          <a:xfrm>
            <a:off x="914400" y="5759714"/>
            <a:ext cx="10668000" cy="307777"/>
          </a:xfrm>
          <a:prstGeom prst="rect">
            <a:avLst/>
          </a:prstGeom>
          <a:noFill/>
        </p:spPr>
        <p:txBody>
          <a:bodyPr wrap="square" rtlCol="0">
            <a:spAutoFit/>
          </a:bodyPr>
          <a:lstStyle/>
          <a:p>
            <a:r>
              <a:rPr lang="en-US" sz="1400" dirty="0">
                <a:solidFill>
                  <a:schemeClr val="bg1">
                    <a:lumMod val="65000"/>
                  </a:schemeClr>
                </a:solidFill>
              </a:rPr>
              <a:t>https://modelcards.withgoogle.com/ and https://arxiv.org/abs/1810.03993</a:t>
            </a:r>
          </a:p>
        </p:txBody>
      </p:sp>
    </p:spTree>
    <p:extLst>
      <p:ext uri="{BB962C8B-B14F-4D97-AF65-F5344CB8AC3E}">
        <p14:creationId xmlns:p14="http://schemas.microsoft.com/office/powerpoint/2010/main" val="3880421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Explanations of a Single Text Classification</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8" name="Content Placeholder 10">
            <a:extLst>
              <a:ext uri="{FF2B5EF4-FFF2-40B4-BE49-F238E27FC236}">
                <a16:creationId xmlns:a16="http://schemas.microsoft.com/office/drawing/2014/main" id="{7639CBE6-137B-43AD-9812-5DEBCFD88751}"/>
              </a:ext>
            </a:extLst>
          </p:cNvPr>
          <p:cNvPicPr>
            <a:picLocks noChangeAspect="1"/>
          </p:cNvPicPr>
          <p:nvPr/>
        </p:nvPicPr>
        <p:blipFill>
          <a:blip r:embed="rId2"/>
          <a:srcRect/>
          <a:stretch/>
        </p:blipFill>
        <p:spPr>
          <a:xfrm>
            <a:off x="3740060" y="1472493"/>
            <a:ext cx="4711881" cy="3954511"/>
          </a:xfrm>
          <a:prstGeom prst="rect">
            <a:avLst/>
          </a:prstGeom>
          <a:ln w="57150">
            <a:solidFill>
              <a:schemeClr val="tx1"/>
            </a:solidFill>
          </a:ln>
        </p:spPr>
      </p:pic>
    </p:spTree>
    <p:extLst>
      <p:ext uri="{BB962C8B-B14F-4D97-AF65-F5344CB8AC3E}">
        <p14:creationId xmlns:p14="http://schemas.microsoft.com/office/powerpoint/2010/main" val="162260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Explanations of a Single Image Classification</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9" name="Content Placeholder 10">
            <a:extLst>
              <a:ext uri="{FF2B5EF4-FFF2-40B4-BE49-F238E27FC236}">
                <a16:creationId xmlns:a16="http://schemas.microsoft.com/office/drawing/2014/main" id="{AB117CEC-41FB-4316-8F69-0C43DF18713D}"/>
              </a:ext>
            </a:extLst>
          </p:cNvPr>
          <p:cNvPicPr>
            <a:picLocks noChangeAspect="1"/>
          </p:cNvPicPr>
          <p:nvPr/>
        </p:nvPicPr>
        <p:blipFill>
          <a:blip r:embed="rId2"/>
          <a:srcRect/>
          <a:stretch/>
        </p:blipFill>
        <p:spPr>
          <a:xfrm>
            <a:off x="571323" y="1633334"/>
            <a:ext cx="11049355" cy="3720973"/>
          </a:xfrm>
          <a:prstGeom prst="rect">
            <a:avLst/>
          </a:prstGeom>
          <a:ln w="57150">
            <a:solidFill>
              <a:schemeClr val="tx1"/>
            </a:solidFill>
          </a:ln>
        </p:spPr>
      </p:pic>
    </p:spTree>
    <p:extLst>
      <p:ext uri="{BB962C8B-B14F-4D97-AF65-F5344CB8AC3E}">
        <p14:creationId xmlns:p14="http://schemas.microsoft.com/office/powerpoint/2010/main" val="3094530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Retrospective Explanations of Images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8" name="Content Placeholder 10">
            <a:extLst>
              <a:ext uri="{FF2B5EF4-FFF2-40B4-BE49-F238E27FC236}">
                <a16:creationId xmlns:a16="http://schemas.microsoft.com/office/drawing/2014/main" id="{AA2A4185-FD21-4D6B-9958-EB241457479B}"/>
              </a:ext>
            </a:extLst>
          </p:cNvPr>
          <p:cNvPicPr>
            <a:picLocks noChangeAspect="1"/>
          </p:cNvPicPr>
          <p:nvPr/>
        </p:nvPicPr>
        <p:blipFill>
          <a:blip r:embed="rId2"/>
          <a:srcRect/>
          <a:stretch/>
        </p:blipFill>
        <p:spPr>
          <a:xfrm>
            <a:off x="2843254" y="1477478"/>
            <a:ext cx="6505492" cy="3990900"/>
          </a:xfrm>
          <a:prstGeom prst="rect">
            <a:avLst/>
          </a:prstGeom>
          <a:ln w="57150">
            <a:solidFill>
              <a:schemeClr val="tx1"/>
            </a:solidFill>
          </a:ln>
        </p:spPr>
      </p:pic>
      <p:sp>
        <p:nvSpPr>
          <p:cNvPr id="10" name="Rectangle 9">
            <a:extLst>
              <a:ext uri="{FF2B5EF4-FFF2-40B4-BE49-F238E27FC236}">
                <a16:creationId xmlns:a16="http://schemas.microsoft.com/office/drawing/2014/main" id="{10FF5335-C146-4DDB-B011-4E82ABB6FC9B}"/>
              </a:ext>
            </a:extLst>
          </p:cNvPr>
          <p:cNvSpPr/>
          <p:nvPr/>
        </p:nvSpPr>
        <p:spPr>
          <a:xfrm>
            <a:off x="6096000" y="1530888"/>
            <a:ext cx="3216674" cy="31298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47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Retrospective Explanations of Images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8" name="Content Placeholder 10">
            <a:extLst>
              <a:ext uri="{FF2B5EF4-FFF2-40B4-BE49-F238E27FC236}">
                <a16:creationId xmlns:a16="http://schemas.microsoft.com/office/drawing/2014/main" id="{AA2A4185-FD21-4D6B-9958-EB241457479B}"/>
              </a:ext>
            </a:extLst>
          </p:cNvPr>
          <p:cNvPicPr>
            <a:picLocks noChangeAspect="1"/>
          </p:cNvPicPr>
          <p:nvPr/>
        </p:nvPicPr>
        <p:blipFill>
          <a:blip r:embed="rId2"/>
          <a:srcRect/>
          <a:stretch/>
        </p:blipFill>
        <p:spPr>
          <a:xfrm>
            <a:off x="2843254" y="1477478"/>
            <a:ext cx="6505492" cy="3990900"/>
          </a:xfrm>
          <a:prstGeom prst="rect">
            <a:avLst/>
          </a:prstGeom>
          <a:ln w="57150">
            <a:solidFill>
              <a:schemeClr val="tx1"/>
            </a:solidFill>
          </a:ln>
        </p:spPr>
      </p:pic>
    </p:spTree>
    <p:extLst>
      <p:ext uri="{BB962C8B-B14F-4D97-AF65-F5344CB8AC3E}">
        <p14:creationId xmlns:p14="http://schemas.microsoft.com/office/powerpoint/2010/main" val="871245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Local Explanations Despite Global Complexity</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9" name="Content Placeholder 10">
            <a:extLst>
              <a:ext uri="{FF2B5EF4-FFF2-40B4-BE49-F238E27FC236}">
                <a16:creationId xmlns:a16="http://schemas.microsoft.com/office/drawing/2014/main" id="{C512F90B-9A54-420E-A444-F0D4CBC528A6}"/>
              </a:ext>
            </a:extLst>
          </p:cNvPr>
          <p:cNvPicPr>
            <a:picLocks noChangeAspect="1"/>
          </p:cNvPicPr>
          <p:nvPr/>
        </p:nvPicPr>
        <p:blipFill>
          <a:blip r:embed="rId2"/>
          <a:srcRect/>
          <a:stretch/>
        </p:blipFill>
        <p:spPr>
          <a:xfrm>
            <a:off x="4024656" y="1495908"/>
            <a:ext cx="4142688" cy="3944206"/>
          </a:xfrm>
          <a:prstGeom prst="rect">
            <a:avLst/>
          </a:prstGeom>
          <a:ln w="57150">
            <a:solidFill>
              <a:schemeClr val="tx1"/>
            </a:solidFill>
          </a:ln>
        </p:spPr>
      </p:pic>
    </p:spTree>
    <p:extLst>
      <p:ext uri="{BB962C8B-B14F-4D97-AF65-F5344CB8AC3E}">
        <p14:creationId xmlns:p14="http://schemas.microsoft.com/office/powerpoint/2010/main" val="4231346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Business Applications</a:t>
            </a:r>
          </a:p>
        </p:txBody>
      </p:sp>
    </p:spTree>
    <p:extLst>
      <p:ext uri="{BB962C8B-B14F-4D97-AF65-F5344CB8AC3E}">
        <p14:creationId xmlns:p14="http://schemas.microsoft.com/office/powerpoint/2010/main" val="3165155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What Explanation Would You Give?</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764915" cy="4157428"/>
          </a:xfrm>
        </p:spPr>
        <p:txBody>
          <a:bodyPr>
            <a:normAutofit lnSpcReduction="10000"/>
          </a:bodyPr>
          <a:lstStyle/>
          <a:p>
            <a:r>
              <a:rPr lang="en-US" dirty="0"/>
              <a:t>A classifier for potential phishing emails</a:t>
            </a:r>
          </a:p>
          <a:p>
            <a:pPr lvl="1"/>
            <a:r>
              <a:rPr lang="en-US" dirty="0"/>
              <a:t>What can non-technical users learn from the explanations?</a:t>
            </a:r>
          </a:p>
          <a:p>
            <a:pPr lvl="1"/>
            <a:r>
              <a:rPr lang="en-US" dirty="0"/>
              <a:t>What can attackers learn from the explanations?</a:t>
            </a:r>
          </a:p>
          <a:p>
            <a:pPr lvl="1"/>
            <a:r>
              <a:rPr lang="en-US" dirty="0"/>
              <a:t>What can cause your explanations to end up in a newspaper?</a:t>
            </a:r>
          </a:p>
          <a:p>
            <a:r>
              <a:rPr lang="en-US" dirty="0"/>
              <a:t>A classifier for images that represent hate speech</a:t>
            </a:r>
          </a:p>
          <a:p>
            <a:pPr lvl="1"/>
            <a:r>
              <a:rPr lang="en-US" dirty="0"/>
              <a:t>What are the challenges?</a:t>
            </a:r>
          </a:p>
          <a:p>
            <a:pPr lvl="1"/>
            <a:r>
              <a:rPr lang="en-US" dirty="0"/>
              <a:t>What can cause your explanations to end up in a newspaper?</a:t>
            </a:r>
          </a:p>
          <a:p>
            <a:r>
              <a:rPr lang="en-US" dirty="0"/>
              <a:t>A classifier that detects DDoS attacks on your network?</a:t>
            </a:r>
          </a:p>
          <a:p>
            <a:pPr lvl="1"/>
            <a:r>
              <a:rPr lang="en-US" dirty="0"/>
              <a:t>To whom do you owe an explanation?</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7083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The Right (?) to an Explanation</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t>GDPR: </a:t>
            </a:r>
            <a:r>
              <a:rPr lang="en-US" i="1" dirty="0">
                <a:solidFill>
                  <a:schemeClr val="tx2"/>
                </a:solidFill>
              </a:rPr>
              <a:t>“Processing should be subject to suitable safeguards, which should include specific information to the data subject and the right to obtain human intervention, to express his or her point of view, to obtain an explanation of the decision reached after such assessment and to challenge the decision...”</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2006D518-1804-47C6-B876-41D67448756E}"/>
              </a:ext>
            </a:extLst>
          </p:cNvPr>
          <p:cNvSpPr txBox="1"/>
          <p:nvPr/>
        </p:nvSpPr>
        <p:spPr>
          <a:xfrm>
            <a:off x="852254" y="5617670"/>
            <a:ext cx="10668000" cy="307777"/>
          </a:xfrm>
          <a:prstGeom prst="rect">
            <a:avLst/>
          </a:prstGeom>
          <a:noFill/>
        </p:spPr>
        <p:txBody>
          <a:bodyPr wrap="square" rtlCol="0">
            <a:spAutoFit/>
          </a:bodyPr>
          <a:lstStyle/>
          <a:p>
            <a:r>
              <a:rPr lang="en-US" sz="1400" dirty="0">
                <a:solidFill>
                  <a:schemeClr val="bg1">
                    <a:lumMod val="65000"/>
                  </a:schemeClr>
                </a:solidFill>
              </a:rPr>
              <a:t>See https://www.privacy-regulation.eu/en/recital-71-GDPR.htm</a:t>
            </a:r>
          </a:p>
        </p:txBody>
      </p:sp>
    </p:spTree>
    <p:extLst>
      <p:ext uri="{BB962C8B-B14F-4D97-AF65-F5344CB8AC3E}">
        <p14:creationId xmlns:p14="http://schemas.microsoft.com/office/powerpoint/2010/main" val="4231686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The Forms Explanations Take</a:t>
            </a:r>
          </a:p>
        </p:txBody>
      </p:sp>
    </p:spTree>
    <p:extLst>
      <p:ext uri="{BB962C8B-B14F-4D97-AF65-F5344CB8AC3E}">
        <p14:creationId xmlns:p14="http://schemas.microsoft.com/office/powerpoint/2010/main" val="1507483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Potential Audiences</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t>Individual data subjects</a:t>
            </a:r>
          </a:p>
          <a:p>
            <a:r>
              <a:rPr lang="en-US" dirty="0"/>
              <a:t>All data subjects</a:t>
            </a:r>
          </a:p>
          <a:p>
            <a:r>
              <a:rPr lang="en-US" dirty="0"/>
              <a:t>Regulators / policymakers</a:t>
            </a:r>
          </a:p>
          <a:p>
            <a:r>
              <a:rPr lang="en-US" dirty="0"/>
              <a:t>Third parties (e.g., journalists)</a:t>
            </a:r>
          </a:p>
          <a:p>
            <a:r>
              <a:rPr lang="en-US" b="1" dirty="0"/>
              <a:t>Global</a:t>
            </a:r>
            <a:r>
              <a:rPr lang="en-US" dirty="0"/>
              <a:t> (model, all data subjects) vs. </a:t>
            </a:r>
            <a:r>
              <a:rPr lang="en-US" b="1" dirty="0"/>
              <a:t>Local</a:t>
            </a:r>
            <a:r>
              <a:rPr lang="en-US" dirty="0"/>
              <a:t> (one data subject)</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25069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Explaining Ads to </a:t>
            </a:r>
            <a:r>
              <a:rPr lang="en-US" u="sng" dirty="0"/>
              <a:t>Individuals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02F49674-428B-4CF8-8041-6A1C7B45679A}"/>
              </a:ext>
            </a:extLst>
          </p:cNvPr>
          <p:cNvPicPr>
            <a:picLocks noGrp="1" noChangeAspect="1"/>
          </p:cNvPicPr>
          <p:nvPr>
            <p:ph idx="1"/>
          </p:nvPr>
        </p:nvPicPr>
        <p:blipFill>
          <a:blip r:embed="rId2"/>
          <a:stretch>
            <a:fillRect/>
          </a:stretch>
        </p:blipFill>
        <p:spPr>
          <a:xfrm>
            <a:off x="3777455" y="1605196"/>
            <a:ext cx="4637091" cy="4157663"/>
          </a:xfrm>
          <a:ln w="38100">
            <a:solidFill>
              <a:schemeClr val="tx1"/>
            </a:solidFill>
          </a:ln>
        </p:spPr>
      </p:pic>
    </p:spTree>
    <p:extLst>
      <p:ext uri="{BB962C8B-B14F-4D97-AF65-F5344CB8AC3E}">
        <p14:creationId xmlns:p14="http://schemas.microsoft.com/office/powerpoint/2010/main" val="308920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Explaining Ads in </a:t>
            </a:r>
            <a:r>
              <a:rPr lang="en-US" u="sng" dirty="0"/>
              <a:t>Aggregate</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 name="Content Placeholder 6" descr="Graphical user interface, application&#10;&#10;Description automatically generated">
            <a:extLst>
              <a:ext uri="{FF2B5EF4-FFF2-40B4-BE49-F238E27FC236}">
                <a16:creationId xmlns:a16="http://schemas.microsoft.com/office/drawing/2014/main" id="{ED47D196-CCF5-4616-893D-CA50982549EE}"/>
              </a:ext>
            </a:extLst>
          </p:cNvPr>
          <p:cNvPicPr>
            <a:picLocks noGrp="1" noChangeAspect="1"/>
          </p:cNvPicPr>
          <p:nvPr>
            <p:ph idx="1"/>
          </p:nvPr>
        </p:nvPicPr>
        <p:blipFill>
          <a:blip r:embed="rId2"/>
          <a:stretch>
            <a:fillRect/>
          </a:stretch>
        </p:blipFill>
        <p:spPr>
          <a:xfrm>
            <a:off x="2644889" y="1631830"/>
            <a:ext cx="6902222" cy="4157663"/>
          </a:xfrm>
          <a:ln w="38100">
            <a:solidFill>
              <a:schemeClr val="tx1"/>
            </a:solidFill>
          </a:ln>
        </p:spPr>
      </p:pic>
    </p:spTree>
    <p:extLst>
      <p:ext uri="{BB962C8B-B14F-4D97-AF65-F5344CB8AC3E}">
        <p14:creationId xmlns:p14="http://schemas.microsoft.com/office/powerpoint/2010/main" val="340156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Information to Potentially Include</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764915" cy="4157428"/>
          </a:xfrm>
        </p:spPr>
        <p:txBody>
          <a:bodyPr>
            <a:normAutofit fontScale="92500"/>
          </a:bodyPr>
          <a:lstStyle/>
          <a:p>
            <a:r>
              <a:rPr lang="en-US" dirty="0"/>
              <a:t>The general approach taken</a:t>
            </a:r>
          </a:p>
          <a:p>
            <a:r>
              <a:rPr lang="en-US" dirty="0"/>
              <a:t>The precise factors taken into account</a:t>
            </a:r>
          </a:p>
          <a:p>
            <a:pPr lvl="1"/>
            <a:r>
              <a:rPr lang="en-US" dirty="0"/>
              <a:t>Do we provide access to the data subject’s own values?</a:t>
            </a:r>
          </a:p>
          <a:p>
            <a:pPr lvl="1"/>
            <a:r>
              <a:rPr lang="en-US" dirty="0"/>
              <a:t>Do we explain how those factors are combined?</a:t>
            </a:r>
          </a:p>
          <a:p>
            <a:pPr lvl="1"/>
            <a:r>
              <a:rPr lang="en-US" dirty="0"/>
              <a:t>Do we explain the ML model used?</a:t>
            </a:r>
          </a:p>
          <a:p>
            <a:pPr lvl="1"/>
            <a:r>
              <a:rPr lang="en-US" dirty="0"/>
              <a:t>Do we open-source the ML model?</a:t>
            </a:r>
          </a:p>
          <a:p>
            <a:r>
              <a:rPr lang="en-US" dirty="0"/>
              <a:t>Counterfactuals – “If X had not occurred, Y would not have occurred”</a:t>
            </a:r>
          </a:p>
          <a:p>
            <a:pPr lvl="1"/>
            <a:r>
              <a:rPr lang="en-US" dirty="0"/>
              <a:t>What could a person have changed for a different classification?</a:t>
            </a:r>
          </a:p>
          <a:p>
            <a:pPr lvl="1"/>
            <a:r>
              <a:rPr lang="en-US" dirty="0"/>
              <a:t>Can we define some distance function and show the smallest change?</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207521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Broad Approaches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Content Placeholder 4">
            <a:extLst>
              <a:ext uri="{FF2B5EF4-FFF2-40B4-BE49-F238E27FC236}">
                <a16:creationId xmlns:a16="http://schemas.microsoft.com/office/drawing/2014/main" id="{FD387167-CDE4-4189-97AD-E800FF40230A}"/>
              </a:ext>
            </a:extLst>
          </p:cNvPr>
          <p:cNvSpPr>
            <a:spLocks noGrp="1"/>
          </p:cNvSpPr>
          <p:nvPr>
            <p:ph idx="1"/>
          </p:nvPr>
        </p:nvSpPr>
        <p:spPr/>
        <p:txBody>
          <a:bodyPr/>
          <a:lstStyle/>
          <a:p>
            <a:endParaRPr lang="en-US" dirty="0"/>
          </a:p>
        </p:txBody>
      </p:sp>
      <p:sp>
        <p:nvSpPr>
          <p:cNvPr id="8" name="TextBox 7">
            <a:extLst>
              <a:ext uri="{FF2B5EF4-FFF2-40B4-BE49-F238E27FC236}">
                <a16:creationId xmlns:a16="http://schemas.microsoft.com/office/drawing/2014/main" id="{3EDEBB12-815B-40A1-9AFE-481A26A695A4}"/>
              </a:ext>
            </a:extLst>
          </p:cNvPr>
          <p:cNvSpPr txBox="1"/>
          <p:nvPr/>
        </p:nvSpPr>
        <p:spPr>
          <a:xfrm>
            <a:off x="914400" y="5475626"/>
            <a:ext cx="10668000" cy="523220"/>
          </a:xfrm>
          <a:prstGeom prst="rect">
            <a:avLst/>
          </a:prstGeom>
          <a:noFill/>
        </p:spPr>
        <p:txBody>
          <a:bodyPr wrap="square" rtlCol="0">
            <a:spAutoFit/>
          </a:bodyPr>
          <a:lstStyle/>
          <a:p>
            <a:r>
              <a:rPr lang="en-US" sz="1400" dirty="0">
                <a:solidFill>
                  <a:schemeClr val="bg1">
                    <a:lumMod val="65000"/>
                  </a:schemeClr>
                </a:solidFill>
              </a:rPr>
              <a:t>Taken from Liao et al. “Questioning the AI: Informing Design Practices for Explainable AI User Experiences,” CHI 2020.</a:t>
            </a:r>
          </a:p>
          <a:p>
            <a:r>
              <a:rPr lang="en-US" sz="1400" dirty="0">
                <a:solidFill>
                  <a:schemeClr val="bg1">
                    <a:lumMod val="65000"/>
                  </a:schemeClr>
                </a:solidFill>
              </a:rPr>
              <a:t>https://dl.acm.org/doi/pdf/10.1145/3313831.3376590</a:t>
            </a:r>
          </a:p>
        </p:txBody>
      </p:sp>
      <p:pic>
        <p:nvPicPr>
          <p:cNvPr id="9" name="Content Placeholder 10" descr="A screenshot of a cell phone&#10;&#10;Description automatically generated">
            <a:extLst>
              <a:ext uri="{FF2B5EF4-FFF2-40B4-BE49-F238E27FC236}">
                <a16:creationId xmlns:a16="http://schemas.microsoft.com/office/drawing/2014/main" id="{98BF79B8-A86B-4D05-8114-5DAA6A89D128}"/>
              </a:ext>
            </a:extLst>
          </p:cNvPr>
          <p:cNvPicPr>
            <a:picLocks noChangeAspect="1"/>
          </p:cNvPicPr>
          <p:nvPr/>
        </p:nvPicPr>
        <p:blipFill>
          <a:blip r:embed="rId2"/>
          <a:stretch>
            <a:fillRect/>
          </a:stretch>
        </p:blipFill>
        <p:spPr>
          <a:xfrm>
            <a:off x="1825661" y="1495601"/>
            <a:ext cx="8540679" cy="3895850"/>
          </a:xfrm>
          <a:prstGeom prst="rect">
            <a:avLst/>
          </a:prstGeom>
          <a:ln w="57150">
            <a:solidFill>
              <a:schemeClr val="tx1"/>
            </a:solidFill>
          </a:ln>
        </p:spPr>
      </p:pic>
    </p:spTree>
    <p:extLst>
      <p:ext uri="{BB962C8B-B14F-4D97-AF65-F5344CB8AC3E}">
        <p14:creationId xmlns:p14="http://schemas.microsoft.com/office/powerpoint/2010/main" val="3935150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Concrete Approaches</a:t>
            </a:r>
          </a:p>
        </p:txBody>
      </p:sp>
    </p:spTree>
    <p:extLst>
      <p:ext uri="{BB962C8B-B14F-4D97-AF65-F5344CB8AC3E}">
        <p14:creationId xmlns:p14="http://schemas.microsoft.com/office/powerpoint/2010/main" val="774550350"/>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2318</TotalTime>
  <Words>606</Words>
  <Application>Microsoft Office PowerPoint</Application>
  <PresentationFormat>Widescreen</PresentationFormat>
  <Paragraphs>70</Paragraphs>
  <Slides>18</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18</vt:i4>
      </vt:variant>
    </vt:vector>
  </HeadingPairs>
  <TitlesOfParts>
    <vt:vector size="24" baseType="lpstr">
      <vt:lpstr>Arial</vt:lpstr>
      <vt:lpstr>Calibri</vt:lpstr>
      <vt:lpstr>Adobe Garamond Pro</vt:lpstr>
      <vt:lpstr>Office Theme</vt:lpstr>
      <vt:lpstr>2_Office Theme</vt:lpstr>
      <vt:lpstr>1_Office Theme</vt:lpstr>
      <vt:lpstr>PowerPoint Presentation</vt:lpstr>
      <vt:lpstr>The Right (?) to an Explanation</vt:lpstr>
      <vt:lpstr>The Forms Explanations Take</vt:lpstr>
      <vt:lpstr>Potential Audiences</vt:lpstr>
      <vt:lpstr>Explaining Ads to Individuals</vt:lpstr>
      <vt:lpstr>Explaining Ads in Aggregate</vt:lpstr>
      <vt:lpstr>Information to Potentially Include</vt:lpstr>
      <vt:lpstr>Broad Approaches</vt:lpstr>
      <vt:lpstr>Concrete Approaches</vt:lpstr>
      <vt:lpstr>Models That Are Intuitively Explainble</vt:lpstr>
      <vt:lpstr>Abstract Explanations of a Model</vt:lpstr>
      <vt:lpstr>Explanations of a Single Text Classification</vt:lpstr>
      <vt:lpstr>Explanations of a Single Image Classification</vt:lpstr>
      <vt:lpstr>Retrospective Explanations of Images</vt:lpstr>
      <vt:lpstr>Retrospective Explanations of Images</vt:lpstr>
      <vt:lpstr>Local Explanations Despite Global Complexity</vt:lpstr>
      <vt:lpstr>Business Applications</vt:lpstr>
      <vt:lpstr>What Explanation Would You Give?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Blase Ur</cp:lastModifiedBy>
  <cp:revision>123</cp:revision>
  <cp:lastPrinted>2019-10-22T16:35:22Z</cp:lastPrinted>
  <dcterms:created xsi:type="dcterms:W3CDTF">2019-10-07T15:32:39Z</dcterms:created>
  <dcterms:modified xsi:type="dcterms:W3CDTF">2020-11-23T22:03:06Z</dcterms:modified>
</cp:coreProperties>
</file>